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144000" type="screen4x3"/>
  <p:notesSz cx="6858000" cy="9144000"/>
  <p:custDataLst>
    <p:tags r:id="rId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106" d="100"/>
          <a:sy n="106" d="100"/>
        </p:scale>
        <p:origin x="-844" y="648"/>
      </p:cViewPr>
      <p:guideLst>
        <p:guide orient="horz" pos="19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264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827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47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99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6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16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50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067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869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2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24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5892251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think-cell Slide" r:id="rId15" imgW="270" imgH="270" progId="TCLayout.ActiveDocument.1">
                  <p:embed/>
                </p:oleObj>
              </mc:Choice>
              <mc:Fallback>
                <p:oleObj name="think-cell Slide" r:id="rId1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3E264-60DB-490E-8C2C-8E26E6B08029}" type="datetimeFigureOut">
              <a:rPr lang="fr-FR" smtClean="0"/>
              <a:t>27/06/2016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7CF00-9F38-422B-A209-A866EAF312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541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12" Type="http://schemas.openxmlformats.org/officeDocument/2006/relationships/image" Target="../media/image15.jpe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11" Type="http://schemas.openxmlformats.org/officeDocument/2006/relationships/image" Target="../media/image14.png"/><Relationship Id="rId5" Type="http://schemas.openxmlformats.org/officeDocument/2006/relationships/image" Target="../media/image1.emf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508" y="93785"/>
            <a:ext cx="6623538" cy="8956430"/>
          </a:xfrm>
          <a:prstGeom prst="rect">
            <a:avLst/>
          </a:prstGeom>
          <a:noFill/>
          <a:ln w="57150" cmpd="thickThin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97523" y="2094790"/>
            <a:ext cx="5462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/>
              <a:t>Приглашение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685799" y="2538153"/>
            <a:ext cx="54629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1-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Й</a:t>
            </a: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 РОССИЙСКО-ФРАНЦУЗСКИЙ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Ф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ОРУМ</a:t>
            </a: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fr-FR" sz="1600" b="1" dirty="0" err="1" smtClean="0">
                <a:solidFill>
                  <a:schemeClr val="accent1">
                    <a:lumMod val="75000"/>
                  </a:schemeClr>
                </a:solidFill>
              </a:rPr>
              <a:t>Общественное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600" b="1" dirty="0" err="1">
                <a:solidFill>
                  <a:schemeClr val="accent1">
                    <a:lumMod val="75000"/>
                  </a:schemeClr>
                </a:solidFill>
              </a:rPr>
              <a:t>здоровье</a:t>
            </a: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 и</a:t>
            </a: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 dirty="0" err="1">
                <a:solidFill>
                  <a:schemeClr val="accent1">
                    <a:lumMod val="75000"/>
                  </a:schemeClr>
                </a:solidFill>
              </a:rPr>
              <a:t>инновации</a:t>
            </a: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 в </a:t>
            </a:r>
            <a:r>
              <a:rPr lang="fr-FR" sz="1600" b="1" dirty="0" err="1" smtClean="0">
                <a:solidFill>
                  <a:schemeClr val="accent1">
                    <a:lumMod val="75000"/>
                  </a:schemeClr>
                </a:solidFill>
              </a:rPr>
              <a:t>здравоохранении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72791" y="4571818"/>
            <a:ext cx="59711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В рамках цикла мероприятий, посвященных празднованию 50 лет французско-российского научно-технического сотрудничества, </a:t>
            </a:r>
            <a:r>
              <a:rPr lang="ru-RU" sz="1100" dirty="0"/>
              <a:t>м</a:t>
            </a:r>
            <a:r>
              <a:rPr lang="ru-RU" sz="1100" dirty="0" smtClean="0"/>
              <a:t>ы рады пригласить </a:t>
            </a:r>
            <a:r>
              <a:rPr lang="ru-RU" sz="1100" dirty="0"/>
              <a:t>В</a:t>
            </a:r>
            <a:r>
              <a:rPr lang="ru-RU" sz="1100" dirty="0" smtClean="0"/>
              <a:t>ас </a:t>
            </a:r>
            <a:r>
              <a:rPr lang="ru-RU" sz="1100" dirty="0"/>
              <a:t>на 1-й </a:t>
            </a:r>
            <a:r>
              <a:rPr lang="ru-RU" sz="1100" dirty="0" smtClean="0"/>
              <a:t>Российско-Французский </a:t>
            </a:r>
            <a:r>
              <a:rPr lang="ru-RU" sz="1100" dirty="0"/>
              <a:t>Форум </a:t>
            </a:r>
            <a:r>
              <a:rPr lang="ru-RU" sz="1100" dirty="0" smtClean="0"/>
              <a:t>«Общественное здоровье и инновации в здравоохранении», </a:t>
            </a:r>
            <a:r>
              <a:rPr lang="ru-RU" sz="1100" dirty="0"/>
              <a:t>организованный Российской </a:t>
            </a:r>
            <a:r>
              <a:rPr lang="ru-RU" sz="1100" dirty="0" smtClean="0"/>
              <a:t>Академией Наук (РАН) и французским Фондом Медицинской Академии </a:t>
            </a:r>
            <a:r>
              <a:rPr lang="ru-RU" sz="1100" dirty="0"/>
              <a:t>(</a:t>
            </a:r>
            <a:r>
              <a:rPr lang="fr-FR" sz="1100" dirty="0"/>
              <a:t>FAM</a:t>
            </a:r>
            <a:r>
              <a:rPr lang="ru-RU" sz="1100" dirty="0" smtClean="0"/>
              <a:t>). Цель форума -  обсуждение инновационного потенциала  совместных российско-французских </a:t>
            </a:r>
            <a:r>
              <a:rPr lang="ru-RU" sz="1100" dirty="0"/>
              <a:t>научно-медицинских </a:t>
            </a:r>
            <a:r>
              <a:rPr lang="ru-RU" sz="1100" dirty="0" smtClean="0"/>
              <a:t>проектов. </a:t>
            </a:r>
            <a:endParaRPr lang="fr-FR" sz="1100" dirty="0"/>
          </a:p>
          <a:p>
            <a:r>
              <a:rPr lang="ru-RU" sz="1100" dirty="0"/>
              <a:t> </a:t>
            </a:r>
            <a:endParaRPr lang="fr-FR" sz="1100" dirty="0"/>
          </a:p>
          <a:p>
            <a:r>
              <a:rPr lang="ru-RU" sz="1100" dirty="0"/>
              <a:t>В </a:t>
            </a:r>
            <a:r>
              <a:rPr lang="ru-RU" sz="1100" dirty="0" smtClean="0"/>
              <a:t>рамках двухдневного форума будут освещены следующие </a:t>
            </a:r>
            <a:r>
              <a:rPr lang="ru-RU" sz="1100" dirty="0"/>
              <a:t>темы:</a:t>
            </a:r>
            <a:endParaRPr lang="fr-FR" sz="1100" dirty="0"/>
          </a:p>
          <a:p>
            <a:r>
              <a:rPr lang="ru-RU" sz="1100" dirty="0"/>
              <a:t>• </a:t>
            </a:r>
            <a:r>
              <a:rPr lang="ru-RU" sz="1100" dirty="0" smtClean="0"/>
              <a:t>Российско-французское </a:t>
            </a:r>
            <a:r>
              <a:rPr lang="ru-RU" sz="1100" dirty="0"/>
              <a:t>cотрудничество в </a:t>
            </a:r>
            <a:r>
              <a:rPr lang="ru-RU" sz="1100" dirty="0" smtClean="0"/>
              <a:t>области здравоохранения</a:t>
            </a:r>
            <a:endParaRPr lang="fr-FR" sz="1100" dirty="0"/>
          </a:p>
          <a:p>
            <a:r>
              <a:rPr lang="ru-RU" sz="1100" dirty="0"/>
              <a:t>• </a:t>
            </a:r>
            <a:r>
              <a:rPr lang="ru-RU" sz="1100" dirty="0" smtClean="0"/>
              <a:t>Проблема</a:t>
            </a:r>
            <a:r>
              <a:rPr lang="en-US" sz="1100" dirty="0" smtClean="0"/>
              <a:t> </a:t>
            </a:r>
            <a:r>
              <a:rPr lang="ru-RU" sz="1100" dirty="0" smtClean="0"/>
              <a:t>сахарного диабета</a:t>
            </a:r>
            <a:endParaRPr lang="fr-FR" sz="1100" dirty="0"/>
          </a:p>
          <a:p>
            <a:r>
              <a:rPr lang="ru-RU" sz="1100" dirty="0"/>
              <a:t>• Новые </a:t>
            </a:r>
            <a:r>
              <a:rPr lang="ru-RU" sz="1100" dirty="0" smtClean="0"/>
              <a:t>подходы к ведению онкологических больных</a:t>
            </a:r>
            <a:endParaRPr lang="fr-FR" sz="1100" dirty="0"/>
          </a:p>
          <a:p>
            <a:r>
              <a:rPr lang="ru-RU" sz="1100" dirty="0"/>
              <a:t>• </a:t>
            </a:r>
            <a:r>
              <a:rPr lang="ru-RU" sz="1100" dirty="0" smtClean="0"/>
              <a:t>Инновации, образование </a:t>
            </a:r>
            <a:r>
              <a:rPr lang="ru-RU" sz="1100" dirty="0"/>
              <a:t>и </a:t>
            </a:r>
            <a:r>
              <a:rPr lang="ru-RU" sz="1100" dirty="0" smtClean="0"/>
              <a:t>исследования </a:t>
            </a:r>
            <a:r>
              <a:rPr lang="ru-RU" sz="1100" dirty="0"/>
              <a:t>в </a:t>
            </a:r>
            <a:r>
              <a:rPr lang="ru-RU" sz="1100" dirty="0" smtClean="0"/>
              <a:t>сфере здравоохранения</a:t>
            </a:r>
            <a:endParaRPr lang="fr-FR" sz="1100" dirty="0" smtClean="0"/>
          </a:p>
          <a:p>
            <a:endParaRPr lang="fr-FR" sz="1100" dirty="0"/>
          </a:p>
          <a:p>
            <a:r>
              <a:rPr lang="ru-RU" sz="1100" dirty="0" smtClean="0"/>
              <a:t>Ведущие российские и французские эксперты приглашены для обмена лучшими практиками и опытом.  </a:t>
            </a:r>
            <a:br>
              <a:rPr lang="ru-RU" sz="1100" dirty="0" smtClean="0"/>
            </a:br>
            <a:r>
              <a:rPr lang="ru-RU" sz="1100" dirty="0" smtClean="0"/>
              <a:t>Форумы </a:t>
            </a:r>
            <a:r>
              <a:rPr lang="fr-FR" sz="1100" dirty="0" err="1" smtClean="0"/>
              <a:t>FAMx</a:t>
            </a:r>
            <a:r>
              <a:rPr lang="ru-RU" sz="1100" dirty="0" smtClean="0"/>
              <a:t>, посвященные здравоохранению, ориентированы на улучшение </a:t>
            </a:r>
            <a:r>
              <a:rPr lang="ru-RU" sz="1100" dirty="0"/>
              <a:t>понимания профессионалами </a:t>
            </a:r>
            <a:r>
              <a:rPr lang="ru-RU" sz="1100" dirty="0" smtClean="0"/>
              <a:t>и широкой общественностью актуальных медицинских вопросов во всем мире.</a:t>
            </a:r>
            <a:endParaRPr lang="fr-FR" sz="11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48" y="3713049"/>
            <a:ext cx="1799866" cy="79150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522" y="8725461"/>
            <a:ext cx="1266092" cy="22947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137" y="7713785"/>
            <a:ext cx="896835" cy="712563"/>
          </a:xfrm>
          <a:prstGeom prst="rect">
            <a:avLst/>
          </a:prstGeom>
        </p:spPr>
      </p:pic>
      <p:cxnSp>
        <p:nvCxnSpPr>
          <p:cNvPr id="21" name="Connecteur droit 20"/>
          <p:cNvCxnSpPr/>
          <p:nvPr/>
        </p:nvCxnSpPr>
        <p:spPr>
          <a:xfrm>
            <a:off x="1806681" y="3516919"/>
            <a:ext cx="3374919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" t="4628" r="1306" b="6961"/>
          <a:stretch/>
        </p:blipFill>
        <p:spPr>
          <a:xfrm>
            <a:off x="3354470" y="8416522"/>
            <a:ext cx="1262997" cy="482459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945" y="7599681"/>
            <a:ext cx="1271892" cy="428112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693" y="7813737"/>
            <a:ext cx="1277815" cy="303378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54" y="8258937"/>
            <a:ext cx="941653" cy="58682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793" y="8258937"/>
            <a:ext cx="460825" cy="46082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21" y="7998104"/>
            <a:ext cx="1045954" cy="916953"/>
          </a:xfrm>
          <a:prstGeom prst="rect">
            <a:avLst/>
          </a:prstGeom>
        </p:spPr>
      </p:pic>
      <p:cxnSp>
        <p:nvCxnSpPr>
          <p:cNvPr id="16" name="Connecteur droit 15"/>
          <p:cNvCxnSpPr/>
          <p:nvPr/>
        </p:nvCxnSpPr>
        <p:spPr>
          <a:xfrm>
            <a:off x="3010487" y="7713785"/>
            <a:ext cx="0" cy="11851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Imag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64" y="211019"/>
            <a:ext cx="1845887" cy="91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533" y="1082464"/>
            <a:ext cx="1073542" cy="1139845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37" y="330963"/>
            <a:ext cx="1797801" cy="520357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3" y="1075687"/>
            <a:ext cx="1045954" cy="916953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380" y="399832"/>
            <a:ext cx="961331" cy="42725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847" y="1045539"/>
            <a:ext cx="623782" cy="945329"/>
          </a:xfrm>
          <a:prstGeom prst="rect">
            <a:avLst/>
          </a:prstGeom>
        </p:spPr>
      </p:pic>
      <p:sp>
        <p:nvSpPr>
          <p:cNvPr id="32" name="ZoneTexte 10"/>
          <p:cNvSpPr txBox="1"/>
          <p:nvPr/>
        </p:nvSpPr>
        <p:spPr>
          <a:xfrm>
            <a:off x="3194193" y="3613428"/>
            <a:ext cx="3434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30 июня </a:t>
            </a:r>
            <a:r>
              <a:rPr lang="ru-RU" sz="1400" b="1" dirty="0" smtClean="0"/>
              <a:t>– 1 июля </a:t>
            </a:r>
            <a:r>
              <a:rPr lang="ru-RU" sz="1400" b="1" dirty="0"/>
              <a:t>2016</a:t>
            </a:r>
          </a:p>
          <a:p>
            <a:pPr algn="ctr"/>
            <a:r>
              <a:rPr lang="ru-RU" sz="1400" dirty="0" smtClean="0"/>
              <a:t>8:30 - 17:00</a:t>
            </a:r>
            <a:endParaRPr lang="fr-FR" sz="1400" dirty="0" smtClean="0"/>
          </a:p>
          <a:p>
            <a:pPr algn="ctr"/>
            <a:r>
              <a:rPr lang="ru-RU" sz="1400" b="1" dirty="0"/>
              <a:t>Эндокринологический Научный Центр </a:t>
            </a:r>
          </a:p>
          <a:p>
            <a:pPr algn="ctr"/>
            <a:r>
              <a:rPr lang="ru-RU" sz="1400" dirty="0" smtClean="0"/>
              <a:t>ул</a:t>
            </a:r>
            <a:r>
              <a:rPr lang="ru-RU" sz="1400" dirty="0"/>
              <a:t>. Дм. Ульянова, д. </a:t>
            </a:r>
            <a:r>
              <a:rPr lang="ru-RU" sz="1400" dirty="0" smtClean="0"/>
              <a:t>11</a:t>
            </a:r>
            <a:r>
              <a:rPr lang="fr-FR" sz="1400" dirty="0" smtClean="0"/>
              <a:t>, </a:t>
            </a:r>
            <a:r>
              <a:rPr lang="ru-RU" sz="1400" dirty="0" smtClean="0"/>
              <a:t>МОСКВА </a:t>
            </a:r>
            <a:endParaRPr lang="fr-FR" sz="1400" dirty="0" smtClean="0"/>
          </a:p>
        </p:txBody>
      </p:sp>
    </p:spTree>
    <p:extLst>
      <p:ext uri="{BB962C8B-B14F-4D97-AF65-F5344CB8AC3E}">
        <p14:creationId xmlns:p14="http://schemas.microsoft.com/office/powerpoint/2010/main" val="68340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021124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ZoneTexte 8"/>
          <p:cNvSpPr txBox="1"/>
          <p:nvPr/>
        </p:nvSpPr>
        <p:spPr>
          <a:xfrm>
            <a:off x="685799" y="2762278"/>
            <a:ext cx="54629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1-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Й</a:t>
            </a: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 РОССИЙСКО-ФРАНЦУЗСКИЙ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Ф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ОРУМ</a:t>
            </a: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fr-FR" sz="1600" b="1" dirty="0" err="1" smtClean="0">
                <a:solidFill>
                  <a:schemeClr val="accent1">
                    <a:lumMod val="75000"/>
                  </a:schemeClr>
                </a:solidFill>
              </a:rPr>
              <a:t>Общественное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600" b="1" dirty="0" err="1">
                <a:solidFill>
                  <a:schemeClr val="accent1">
                    <a:lumMod val="75000"/>
                  </a:schemeClr>
                </a:solidFill>
              </a:rPr>
              <a:t>здоровье</a:t>
            </a: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 и</a:t>
            </a: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 dirty="0" err="1">
                <a:solidFill>
                  <a:schemeClr val="accent1">
                    <a:lumMod val="75000"/>
                  </a:schemeClr>
                </a:solidFill>
              </a:rPr>
              <a:t>инновации</a:t>
            </a:r>
            <a:r>
              <a:rPr lang="fr-FR" sz="1600" b="1" dirty="0">
                <a:solidFill>
                  <a:schemeClr val="accent1">
                    <a:lumMod val="75000"/>
                  </a:schemeClr>
                </a:solidFill>
              </a:rPr>
              <a:t> в </a:t>
            </a:r>
            <a:r>
              <a:rPr lang="fr-FR" sz="1600" b="1" dirty="0" err="1" smtClean="0">
                <a:solidFill>
                  <a:schemeClr val="accent1">
                    <a:lumMod val="75000"/>
                  </a:schemeClr>
                </a:solidFill>
              </a:rPr>
              <a:t>здравоохранении</a:t>
            </a:r>
            <a:r>
              <a:rPr lang="fr-FR" sz="1600" b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fr-FR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ZoneTexte 7"/>
          <p:cNvSpPr txBox="1"/>
          <p:nvPr/>
        </p:nvSpPr>
        <p:spPr>
          <a:xfrm>
            <a:off x="697523" y="2318915"/>
            <a:ext cx="5462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z="2400" dirty="0" smtClean="0"/>
              <a:t>Форма участия</a:t>
            </a:r>
            <a:endParaRPr lang="fr-FR" sz="2400" dirty="0"/>
          </a:p>
        </p:txBody>
      </p:sp>
      <p:sp>
        <p:nvSpPr>
          <p:cNvPr id="4" name="Rectangle 3"/>
          <p:cNvSpPr/>
          <p:nvPr/>
        </p:nvSpPr>
        <p:spPr>
          <a:xfrm>
            <a:off x="105508" y="93785"/>
            <a:ext cx="6623538" cy="8956430"/>
          </a:xfrm>
          <a:prstGeom prst="rect">
            <a:avLst/>
          </a:prstGeom>
          <a:noFill/>
          <a:ln w="57150" cmpd="thickThin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212123" y="4007865"/>
            <a:ext cx="3434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30 июня </a:t>
            </a:r>
            <a:r>
              <a:rPr lang="ru-RU" sz="1400" b="1" dirty="0" smtClean="0"/>
              <a:t>– 1 июля </a:t>
            </a:r>
            <a:r>
              <a:rPr lang="ru-RU" sz="1400" b="1" dirty="0"/>
              <a:t>2016</a:t>
            </a:r>
          </a:p>
          <a:p>
            <a:pPr algn="ctr"/>
            <a:r>
              <a:rPr lang="ru-RU" sz="1400" dirty="0" smtClean="0"/>
              <a:t>8:30 - 17:00</a:t>
            </a:r>
            <a:endParaRPr lang="fr-FR" sz="1400" dirty="0" smtClean="0"/>
          </a:p>
          <a:p>
            <a:pPr algn="ctr"/>
            <a:r>
              <a:rPr lang="ru-RU" sz="1400" b="1" dirty="0"/>
              <a:t>Эндокринологический Научный Центр </a:t>
            </a:r>
          </a:p>
          <a:p>
            <a:pPr algn="ctr"/>
            <a:r>
              <a:rPr lang="ru-RU" sz="1400" dirty="0" smtClean="0"/>
              <a:t>ул</a:t>
            </a:r>
            <a:r>
              <a:rPr lang="ru-RU" sz="1400" dirty="0"/>
              <a:t>. Дм. Ульянова, д. </a:t>
            </a:r>
            <a:r>
              <a:rPr lang="ru-RU" sz="1400" dirty="0" smtClean="0"/>
              <a:t>11</a:t>
            </a:r>
            <a:r>
              <a:rPr lang="fr-FR" sz="1400" dirty="0" smtClean="0"/>
              <a:t>, </a:t>
            </a:r>
            <a:r>
              <a:rPr lang="ru-RU" sz="1400" dirty="0" smtClean="0"/>
              <a:t>МОСКВА </a:t>
            </a:r>
            <a:endParaRPr lang="fr-FR" sz="1400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1100483" y="5372975"/>
            <a:ext cx="4627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Организованный </a:t>
            </a:r>
            <a:r>
              <a:rPr lang="ru-RU" sz="1400" dirty="0" smtClean="0"/>
              <a:t>Российской Академией Наук (РАН) </a:t>
            </a:r>
            <a:endParaRPr lang="fr-FR" sz="1400" dirty="0" smtClean="0"/>
          </a:p>
          <a:p>
            <a:pPr algn="ctr"/>
            <a:r>
              <a:rPr lang="fr-FR" sz="1400" dirty="0" smtClean="0"/>
              <a:t> </a:t>
            </a:r>
            <a:r>
              <a:rPr lang="ru-RU" sz="1400" dirty="0" smtClean="0"/>
              <a:t>и французским</a:t>
            </a:r>
            <a:r>
              <a:rPr lang="fr-FR" sz="1400" dirty="0" smtClean="0"/>
              <a:t> </a:t>
            </a:r>
            <a:r>
              <a:rPr lang="az-Cyrl-AZ" sz="1400" dirty="0" smtClean="0"/>
              <a:t>Фондом</a:t>
            </a:r>
            <a:r>
              <a:rPr lang="fr-FR" sz="1400" dirty="0" smtClean="0"/>
              <a:t> </a:t>
            </a:r>
            <a:r>
              <a:rPr lang="ru-RU" sz="1400" dirty="0" smtClean="0"/>
              <a:t>Медицинской Академии (</a:t>
            </a:r>
            <a:r>
              <a:rPr lang="en-US" sz="1400" dirty="0" smtClean="0"/>
              <a:t>FAM)</a:t>
            </a:r>
            <a:endParaRPr lang="fr-FR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29646" y="6119444"/>
            <a:ext cx="597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Г</a:t>
            </a:r>
            <a:r>
              <a:rPr lang="fr-FR" sz="1200" dirty="0" smtClean="0"/>
              <a:t>-</a:t>
            </a:r>
            <a:r>
              <a:rPr lang="ru-RU" sz="1200" dirty="0" smtClean="0"/>
              <a:t>н</a:t>
            </a:r>
            <a:r>
              <a:rPr lang="en-US" sz="1200" dirty="0" smtClean="0"/>
              <a:t>/</a:t>
            </a:r>
            <a:r>
              <a:rPr lang="ru-RU" sz="1200" dirty="0" smtClean="0"/>
              <a:t>Г</a:t>
            </a:r>
            <a:r>
              <a:rPr lang="fr-FR" sz="1200" dirty="0" smtClean="0"/>
              <a:t>-</a:t>
            </a:r>
            <a:r>
              <a:rPr lang="ru-RU" sz="1200" dirty="0" err="1" smtClean="0"/>
              <a:t>жа</a:t>
            </a:r>
            <a:r>
              <a:rPr lang="fr-FR" sz="1200" dirty="0" smtClean="0"/>
              <a:t> </a:t>
            </a:r>
            <a:r>
              <a:rPr lang="ru-RU" sz="1200" dirty="0" smtClean="0"/>
              <a:t> </a:t>
            </a:r>
            <a:r>
              <a:rPr lang="az-Cyrl-AZ" sz="1200" dirty="0" smtClean="0"/>
              <a:t>И</a:t>
            </a:r>
            <a:r>
              <a:rPr lang="ru-RU" sz="1200" dirty="0" err="1" smtClean="0"/>
              <a:t>мя</a:t>
            </a:r>
            <a:r>
              <a:rPr lang="fr-FR" sz="1200" dirty="0" smtClean="0"/>
              <a:t>: _______________________  </a:t>
            </a:r>
            <a:r>
              <a:rPr lang="ru-RU" sz="1200" dirty="0" smtClean="0"/>
              <a:t>Фамилия</a:t>
            </a:r>
            <a:r>
              <a:rPr lang="fr-FR" sz="1200" dirty="0" smtClean="0"/>
              <a:t>:</a:t>
            </a:r>
            <a:r>
              <a:rPr lang="ru-RU" sz="1200" dirty="0" smtClean="0"/>
              <a:t>___</a:t>
            </a:r>
            <a:r>
              <a:rPr lang="fr-FR" sz="1200" dirty="0" smtClean="0"/>
              <a:t>_____________</a:t>
            </a:r>
            <a:r>
              <a:rPr lang="ru-RU" sz="1200" dirty="0" smtClean="0"/>
              <a:t>_______</a:t>
            </a:r>
            <a:r>
              <a:rPr lang="fr-FR" sz="1200" dirty="0" smtClean="0"/>
              <a:t>_</a:t>
            </a:r>
            <a:r>
              <a:rPr lang="ru-RU" sz="1200" dirty="0" smtClean="0"/>
              <a:t>_</a:t>
            </a:r>
            <a:r>
              <a:rPr lang="fr-FR" sz="1200" dirty="0" smtClean="0"/>
              <a:t>___ </a:t>
            </a:r>
            <a:endParaRPr lang="fr-FR" sz="1200" dirty="0"/>
          </a:p>
          <a:p>
            <a:r>
              <a:rPr lang="ru-RU" sz="1200" dirty="0"/>
              <a:t>Организация </a:t>
            </a:r>
            <a:r>
              <a:rPr lang="ru-RU" sz="1200" dirty="0" smtClean="0"/>
              <a:t>и</a:t>
            </a:r>
            <a:r>
              <a:rPr lang="fr-FR" sz="1200" dirty="0" smtClean="0"/>
              <a:t> </a:t>
            </a:r>
            <a:r>
              <a:rPr lang="az-Cyrl-AZ" sz="1200" dirty="0" smtClean="0"/>
              <a:t>должность</a:t>
            </a:r>
            <a:r>
              <a:rPr lang="fr-FR" sz="1200" dirty="0" smtClean="0"/>
              <a:t>:</a:t>
            </a:r>
            <a:r>
              <a:rPr lang="ru-RU" sz="1200" dirty="0" smtClean="0"/>
              <a:t>__________________________________________________</a:t>
            </a:r>
            <a:endParaRPr lang="fr-FR" sz="1200" dirty="0" smtClean="0"/>
          </a:p>
          <a:p>
            <a:r>
              <a:rPr lang="ru-RU" sz="1200" dirty="0"/>
              <a:t>А</a:t>
            </a:r>
            <a:r>
              <a:rPr lang="ru-RU" sz="1200" dirty="0" smtClean="0"/>
              <a:t>дрес </a:t>
            </a:r>
            <a:r>
              <a:rPr lang="ru-RU" sz="1200" dirty="0"/>
              <a:t>электронной </a:t>
            </a:r>
            <a:r>
              <a:rPr lang="ru-RU" sz="1200" dirty="0" smtClean="0"/>
              <a:t>почты</a:t>
            </a:r>
            <a:r>
              <a:rPr lang="fr-FR" sz="1200" dirty="0" smtClean="0"/>
              <a:t>:</a:t>
            </a:r>
            <a:r>
              <a:rPr lang="ru-RU" sz="1200" dirty="0" smtClean="0"/>
              <a:t>___________________________________________________</a:t>
            </a:r>
            <a:endParaRPr lang="fr-FR" sz="1200" dirty="0" smtClean="0"/>
          </a:p>
          <a:p>
            <a:r>
              <a:rPr lang="ru-RU" sz="1200" dirty="0"/>
              <a:t>Н</a:t>
            </a:r>
            <a:r>
              <a:rPr lang="ru-RU" sz="1200" dirty="0" smtClean="0"/>
              <a:t>омер</a:t>
            </a:r>
            <a:r>
              <a:rPr lang="fr-FR" sz="1200" dirty="0" smtClean="0"/>
              <a:t> </a:t>
            </a:r>
            <a:r>
              <a:rPr lang="ru-RU" sz="1200" dirty="0" smtClean="0"/>
              <a:t>телефон</a:t>
            </a:r>
            <a:r>
              <a:rPr lang="fr-FR" sz="1200" dirty="0" smtClean="0"/>
              <a:t>a:</a:t>
            </a:r>
            <a:r>
              <a:rPr lang="ru-RU" sz="1200" dirty="0" smtClean="0"/>
              <a:t>___________________________________________________________</a:t>
            </a:r>
            <a:endParaRPr lang="fr-FR" sz="12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78" y="4119221"/>
            <a:ext cx="1794597" cy="764269"/>
          </a:xfrm>
          <a:prstGeom prst="rect">
            <a:avLst/>
          </a:prstGeom>
        </p:spPr>
      </p:pic>
      <p:pic>
        <p:nvPicPr>
          <p:cNvPr id="18" name="Imag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64" y="211019"/>
            <a:ext cx="1845887" cy="91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533" y="1082464"/>
            <a:ext cx="1073542" cy="113984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837" y="330963"/>
            <a:ext cx="1797801" cy="520357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6883" y="1075687"/>
            <a:ext cx="1045954" cy="91695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380" y="399832"/>
            <a:ext cx="961331" cy="427258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847" y="1045539"/>
            <a:ext cx="623782" cy="945329"/>
          </a:xfrm>
          <a:prstGeom prst="rect">
            <a:avLst/>
          </a:prstGeom>
        </p:spPr>
      </p:pic>
      <p:cxnSp>
        <p:nvCxnSpPr>
          <p:cNvPr id="26" name="Connecteur droit 20"/>
          <p:cNvCxnSpPr/>
          <p:nvPr/>
        </p:nvCxnSpPr>
        <p:spPr>
          <a:xfrm>
            <a:off x="1806681" y="3723106"/>
            <a:ext cx="3374919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0795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728</TotalTime>
  <Words>180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Thème Office</vt:lpstr>
      <vt:lpstr>think-cell Slide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FAM</dc:creator>
  <cp:lastModifiedBy>Viacheslav Burmistrov</cp:lastModifiedBy>
  <cp:revision>30</cp:revision>
  <dcterms:created xsi:type="dcterms:W3CDTF">2015-10-29T10:13:28Z</dcterms:created>
  <dcterms:modified xsi:type="dcterms:W3CDTF">2016-06-27T06:50:25Z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-116418105</vt:i4>
  </property>
  <property fmtid="{D5CDD505-2E9C-101B-9397-08002B2CF9AE}" pid="3" name="_NewReviewCycle">
    <vt:lpwstr/>
  </property>
  <property fmtid="{D5CDD505-2E9C-101B-9397-08002B2CF9AE}" pid="4" name="_EmailSubject">
    <vt:lpwstr>приглашения</vt:lpwstr>
  </property>
  <property fmtid="{D5CDD505-2E9C-101B-9397-08002B2CF9AE}" pid="5" name="_AuthorEmail">
    <vt:lpwstr>Viacheslav.Burmistrov@sanofi.com</vt:lpwstr>
  </property>
  <property fmtid="{D5CDD505-2E9C-101B-9397-08002B2CF9AE}" pid="6" name="_AuthorEmailDisplayName">
    <vt:lpwstr>Burmistrov, Viacheslav PH/RU</vt:lpwstr>
  </property>
  <property fmtid="{D5CDD505-2E9C-101B-9397-08002B2CF9AE}" pid="7" name="_PreviousAdHocReviewCycleID">
    <vt:i4>-1290698173</vt:i4>
  </property>
</Properties>
</file>